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25" r:id="rId4"/>
    <p:sldId id="297" r:id="rId5"/>
    <p:sldId id="327" r:id="rId6"/>
    <p:sldId id="258" r:id="rId7"/>
    <p:sldId id="260" r:id="rId8"/>
    <p:sldId id="262" r:id="rId9"/>
    <p:sldId id="264" r:id="rId10"/>
    <p:sldId id="266" r:id="rId11"/>
    <p:sldId id="321" r:id="rId12"/>
    <p:sldId id="268" r:id="rId13"/>
    <p:sldId id="322" r:id="rId14"/>
    <p:sldId id="323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303" r:id="rId24"/>
    <p:sldId id="286" r:id="rId25"/>
    <p:sldId id="32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87E35-13F4-2C0D-800E-5260A7C58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7B836-4830-E12D-A143-DB44F847CA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78321-48B0-9B49-B422-87D449F3BE96}" type="datetimeFigureOut">
              <a:rPr lang="en-NL"/>
              <a:pPr>
                <a:defRPr/>
              </a:pPr>
              <a:t>20/12/2024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CF4D4-F5D5-E678-8AF3-B2C3CF999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C9EF2-6823-0F93-23BF-1D3278F64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9828A8-5558-0A47-A288-E5BD38F9FE03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31949-7734-6A94-8663-0EBF0E177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7290C-DEAA-CBE6-5C86-88095FC451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EE07B5-372F-534A-8305-92216F3E233D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55948C-0128-DEA1-8DBB-A6E7B6EF3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9DC0C9-B1EA-1567-A3DB-7795B0176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749EF-C346-32BC-4023-E228D3089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606EA-240E-FC96-0821-9B51B64C0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B1FFBE-BF9D-E244-9701-93047D00420B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FFB6C92-8DD3-C713-41C5-528C1F45BF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52E7B29-3330-9268-46CA-4E56FA322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L" altLang="en-NL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B03213E6-99C6-FEE6-B90C-E8FD55956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228570-89CD-0346-9312-7A799E583D38}" type="slidenum">
              <a:rPr lang="en-US" altLang="en-NL" smtClean="0"/>
              <a:pPr>
                <a:spcBef>
                  <a:spcPct val="0"/>
                </a:spcBef>
              </a:pPr>
              <a:t>1</a:t>
            </a:fld>
            <a:endParaRPr lang="en-US" altLang="en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5E985-595E-0154-FA04-C81EA2EF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6A6A-F659-4D47-9978-5DE26777E945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3B758-E7F5-00E4-67C2-13539193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56E8-629E-2424-2CB3-25681B5B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9DB2-3BC9-A744-B81B-19FD33CBE96E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321494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D3F43-0CA2-0410-14BC-1FE3667E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B82B-BB88-494D-BC83-69E8B7919AE8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0542-D3CB-ACF0-2944-D7D6D3E6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ABAA-2CF3-6ED4-0B13-1D5B3FD9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B4AA-EF51-B24B-90E0-947C1C3D3F41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43497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2655-5A37-8ABB-EA16-5C64CC0B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00B5-36D1-8046-AEC1-CE4D4EEFC572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65D56-7735-2417-0932-36398A7F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80D8E-7A23-5B61-0E94-CCD1704A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9417-EBFF-D242-ABDF-9D237AD80301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10892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7C0FAC4-92D2-124D-8E13-E67E13A9C8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4400" y="1371600"/>
            <a:ext cx="217488" cy="325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NL" altLang="en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448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34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45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0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02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2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4715F-834C-1034-FEB9-E439FA86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EC1-FF54-7449-903E-D1E8CBBB6018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818B4-AB2A-0824-F7E1-19263E46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7CF8-B3A6-1B43-099D-D9CD1596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55A3-011F-2141-89CC-C211677D34BD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332188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38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38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4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1EF5C-64D3-1993-1D7B-136C6D1A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C8FF-69AC-8447-BEB8-588E233650B0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66C4-D203-9BC4-0B8E-80AAC672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67DF-670B-15EB-DB28-36D92417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8AC0-9ECA-3343-BD4D-2F0BDBA0BBF0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5556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514BF5-F6FA-7EE8-134D-6C28645F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8B80-8875-EE47-BAFB-5EA0C3232813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3DBD5E-25EF-1750-7E22-4470A23C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48ADC-E752-5C1E-E689-C401DB91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4EA4-EEDC-DB40-8743-4C018C83AC31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20785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67A0CD-D0D3-5FF6-28B5-165CE68B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9133-2590-EF4F-87C8-E3E2965903D8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EFC6E-6AB0-8FF4-F232-FE5D1BEC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069085-69A7-C60C-6EF3-7AED0FCD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5BE9-DBA7-E841-B65D-EE3CB2EB27D4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342341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C77F81-394E-B217-2CA5-70A79FB0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64C-6BCB-394B-8BC2-46D71812087D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8004F4-0B33-974F-306E-A557C401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2BAA1F-6C6D-1843-98FB-35CB62C2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A107-2C87-364A-B6B8-170EB8F0FE6C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5200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21B6FC-14F8-2947-F5A6-E77A0848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0069-7DEF-9549-8D08-85D97F49BBB7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ED5B0B-C080-D7A3-B17C-F90F2BC2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B6E79-3299-8404-9D7B-8A21241A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3153-5097-BE48-8F4C-96F58B3EFA59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6536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F4EE77-9DEA-3DF2-B32F-3240AA70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0DAF-40C6-2148-8850-7C7D3AFE40AB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D6CFA9-970B-8E4F-0572-F3F20CCF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73A9BC-CA71-7467-4EC1-CF04B07E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1ED6-6626-6946-B705-8A28BD1A1525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168305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4C9F3-854E-A71D-6790-FE8AB8A5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6435-02AF-9C4F-909D-E90C60F5D495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DD92AC-9342-1CF0-647C-9F3E74A0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5BC9BE-DFD5-DDA8-50DD-488B15C9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C36E-FA1B-9741-BDB5-548BF3C83304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  <p:extLst>
      <p:ext uri="{BB962C8B-B14F-4D97-AF65-F5344CB8AC3E}">
        <p14:creationId xmlns:p14="http://schemas.microsoft.com/office/powerpoint/2010/main" val="390418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467E91-5A06-D1E1-7F02-5B2CE4C676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9CD9162-2C82-523A-1FC0-C5022C98BC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L"/>
              <a:t>Click to edit Master text styles</a:t>
            </a:r>
          </a:p>
          <a:p>
            <a:pPr lvl="1"/>
            <a:r>
              <a:rPr lang="en-US" altLang="en-NL"/>
              <a:t>Second level</a:t>
            </a:r>
          </a:p>
          <a:p>
            <a:pPr lvl="2"/>
            <a:r>
              <a:rPr lang="en-US" altLang="en-NL"/>
              <a:t>Third level</a:t>
            </a:r>
          </a:p>
          <a:p>
            <a:pPr lvl="3"/>
            <a:r>
              <a:rPr lang="en-US" altLang="en-NL"/>
              <a:t>Fourth level</a:t>
            </a:r>
          </a:p>
          <a:p>
            <a:pPr lvl="4"/>
            <a:r>
              <a:rPr lang="en-US" altLang="en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7B02C-0EFF-4F48-ECF7-377314ECE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26EB5F-F7BB-EB4B-A317-CD2986632616}" type="datetime1">
              <a:rPr lang="en-US" altLang="en-NL"/>
              <a:pPr>
                <a:defRPr/>
              </a:pPr>
              <a:t>12/20/24</a:t>
            </a:fld>
            <a:endParaRPr lang="en-US" alt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AC32-6743-70EF-5D02-AAC0A53F5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DE4E-51D2-D4D2-8410-FBD18A62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67DABE-07BB-C444-B099-2AA4D55D7F18}" type="slidenum">
              <a:rPr lang="en-US" altLang="en-NL"/>
              <a:pPr>
                <a:defRPr/>
              </a:pPr>
              <a:t>‹#›</a:t>
            </a:fld>
            <a:endParaRPr lang="en-US" alt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5">
            <a:extLst>
              <a:ext uri="{FF2B5EF4-FFF2-40B4-BE49-F238E27FC236}">
                <a16:creationId xmlns:a16="http://schemas.microsoft.com/office/drawing/2014/main" id="{02FDED5C-E662-6901-CEEC-310802F89F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763713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NL" altLang="en-NL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7" descr="I:\ISA website\IB_logo.gif">
            <a:extLst>
              <a:ext uri="{FF2B5EF4-FFF2-40B4-BE49-F238E27FC236}">
                <a16:creationId xmlns:a16="http://schemas.microsoft.com/office/drawing/2014/main" id="{AEFCDE66-752B-CE6D-4A66-1CD566FF62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33375"/>
            <a:ext cx="1352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89116900-7EF8-4A5C-9838-FDC004831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3570288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A logo for a school&#10;&#10;Description automatically generated">
            <a:extLst>
              <a:ext uri="{FF2B5EF4-FFF2-40B4-BE49-F238E27FC236}">
                <a16:creationId xmlns:a16="http://schemas.microsoft.com/office/drawing/2014/main" id="{A748FA51-9A38-2902-E49C-836ED1983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1113"/>
            <a:ext cx="25273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9">
            <a:extLst>
              <a:ext uri="{FF2B5EF4-FFF2-40B4-BE49-F238E27FC236}">
                <a16:creationId xmlns:a16="http://schemas.microsoft.com/office/drawing/2014/main" id="{621E1541-9331-200C-8F4A-FEAD30FB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NL" sz="4000" b="1">
                <a:solidFill>
                  <a:srgbClr val="009051"/>
                </a:solidFill>
                <a:latin typeface="Arial" panose="020B0604020202020204" pitchFamily="34" charset="0"/>
              </a:rPr>
              <a:t>Welcome to </a:t>
            </a:r>
          </a:p>
          <a:p>
            <a:pPr eaLnBrk="1" hangingPunct="1"/>
            <a:r>
              <a:rPr lang="en-GB" altLang="en-NL" sz="4000" b="1">
                <a:solidFill>
                  <a:srgbClr val="009051"/>
                </a:solidFill>
                <a:latin typeface="Arial" panose="020B0604020202020204" pitchFamily="34" charset="0"/>
              </a:rPr>
              <a:t>International School Almere</a:t>
            </a:r>
          </a:p>
          <a:p>
            <a:pPr eaLnBrk="1" hangingPunct="1"/>
            <a:endParaRPr lang="en-GB" altLang="en-NL" sz="40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NL" sz="4000" b="1">
                <a:solidFill>
                  <a:srgbClr val="005493"/>
                </a:solidFill>
                <a:latin typeface="Arial" panose="020B0604020202020204" pitchFamily="34" charset="0"/>
              </a:rPr>
              <a:t>Diploma Programme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0197E107-0FE7-9C69-4920-B95906FF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447800"/>
            <a:ext cx="5400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600" b="1">
                <a:solidFill>
                  <a:srgbClr val="009051"/>
                </a:solidFill>
                <a:latin typeface="Arial" panose="020B0604020202020204" pitchFamily="34" charset="0"/>
              </a:rPr>
              <a:t>Group 5: Mathematics </a:t>
            </a:r>
            <a:endParaRPr lang="en-GB" altLang="en-NL" sz="2600" b="1">
              <a:solidFill>
                <a:srgbClr val="00905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C28F98D-2397-3928-7761-16422792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39975"/>
            <a:ext cx="8094663" cy="3679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Analysis </a:t>
            </a:r>
            <a:r>
              <a:rPr lang="nl-NL" altLang="en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 Approaches (AA) SL, HL</a:t>
            </a: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Applications </a:t>
            </a:r>
            <a:r>
              <a:rPr lang="nl-NL" altLang="en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altLang="en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Interpretations</a:t>
            </a: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 (AI) SL, HL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A50377C5-6796-A6EC-7F89-BE84C0F1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633538"/>
            <a:ext cx="5400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600" b="1">
                <a:solidFill>
                  <a:srgbClr val="0000FF"/>
                </a:solidFill>
                <a:latin typeface="Arial" panose="020B0604020202020204" pitchFamily="34" charset="0"/>
              </a:rPr>
              <a:t>Group 5: Mathematics </a:t>
            </a:r>
            <a:endParaRPr lang="en-GB" altLang="en-NL" sz="2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CE18BD9-27FE-B83F-910E-309FECFD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094663" cy="441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nl-NL" altLang="en-NL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Analysis </a:t>
            </a:r>
            <a:r>
              <a:rPr lang="nl-NL" altLang="en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 Approaches (AA) SL, HL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NL" sz="2000" dirty="0" err="1"/>
              <a:t>Analytic</a:t>
            </a:r>
            <a:r>
              <a:rPr lang="nl-NL" altLang="en-NL" sz="2000" dirty="0"/>
              <a:t> </a:t>
            </a:r>
            <a:r>
              <a:rPr lang="nl-NL" altLang="en-NL" sz="2000" dirty="0" err="1"/>
              <a:t>methods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with</a:t>
            </a:r>
            <a:r>
              <a:rPr lang="nl-NL" altLang="en-NL" sz="2000" dirty="0"/>
              <a:t> </a:t>
            </a:r>
            <a:r>
              <a:rPr lang="nl-NL" altLang="en-NL" sz="2000" dirty="0" err="1"/>
              <a:t>an</a:t>
            </a:r>
            <a:r>
              <a:rPr lang="nl-NL" altLang="en-NL" sz="2000" dirty="0"/>
              <a:t> </a:t>
            </a:r>
            <a:r>
              <a:rPr lang="nl-NL" altLang="en-NL" sz="2000" dirty="0" err="1"/>
              <a:t>emphasis</a:t>
            </a:r>
            <a:r>
              <a:rPr lang="nl-NL" altLang="en-NL" sz="2000" dirty="0"/>
              <a:t> on calculus – </a:t>
            </a:r>
            <a:r>
              <a:rPr lang="nl-NL" altLang="en-NL" sz="2000" dirty="0" err="1"/>
              <a:t>appropriate</a:t>
            </a:r>
            <a:r>
              <a:rPr lang="nl-NL" altLang="en-NL" sz="2000" dirty="0"/>
              <a:t> </a:t>
            </a:r>
            <a:r>
              <a:rPr lang="nl-NL" altLang="en-NL" sz="2000" dirty="0" err="1"/>
              <a:t>for</a:t>
            </a:r>
            <a:r>
              <a:rPr lang="nl-NL" altLang="en-NL" sz="2000" dirty="0"/>
              <a:t> pure </a:t>
            </a:r>
            <a:r>
              <a:rPr lang="nl-NL" altLang="en-NL" sz="2000" dirty="0" err="1"/>
              <a:t>mathematicians</a:t>
            </a:r>
            <a:r>
              <a:rPr lang="nl-NL" altLang="en-NL" sz="2000" dirty="0"/>
              <a:t>, engineers, </a:t>
            </a:r>
            <a:r>
              <a:rPr lang="nl-NL" altLang="en-NL" sz="2000" dirty="0" err="1"/>
              <a:t>scientists</a:t>
            </a:r>
            <a:r>
              <a:rPr lang="nl-NL" altLang="en-NL" sz="2000" dirty="0"/>
              <a:t>, </a:t>
            </a:r>
            <a:r>
              <a:rPr lang="nl-NL" altLang="en-NL" sz="2000" dirty="0" err="1"/>
              <a:t>economists</a:t>
            </a:r>
            <a:r>
              <a:rPr lang="nl-NL" altLang="en-NL" sz="2000" dirty="0"/>
              <a:t>, </a:t>
            </a:r>
            <a:r>
              <a:rPr lang="nl-NL" altLang="en-NL" sz="2000" dirty="0" err="1"/>
              <a:t>those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with</a:t>
            </a:r>
            <a:r>
              <a:rPr lang="nl-NL" altLang="en-NL" sz="2000" dirty="0"/>
              <a:t> </a:t>
            </a:r>
            <a:r>
              <a:rPr lang="nl-NL" altLang="en-NL" sz="2000" dirty="0" err="1"/>
              <a:t>an</a:t>
            </a:r>
            <a:r>
              <a:rPr lang="nl-NL" altLang="en-NL" sz="2000" dirty="0"/>
              <a:t> interest in </a:t>
            </a:r>
            <a:r>
              <a:rPr lang="nl-NL" altLang="en-NL" sz="2000" dirty="0" err="1"/>
              <a:t>analytic</a:t>
            </a:r>
            <a:r>
              <a:rPr lang="nl-NL" altLang="en-NL" sz="2000" dirty="0"/>
              <a:t> </a:t>
            </a:r>
            <a:r>
              <a:rPr lang="nl-NL" altLang="en-NL" sz="2000" dirty="0" err="1"/>
              <a:t>methods</a:t>
            </a:r>
            <a:r>
              <a:rPr lang="nl-NL" altLang="en-NL" sz="2000" dirty="0"/>
              <a:t>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NL" sz="2000" dirty="0" err="1"/>
              <a:t>This</a:t>
            </a:r>
            <a:r>
              <a:rPr lang="nl-NL" altLang="en-NL" sz="2000" dirty="0"/>
              <a:t> subject is </a:t>
            </a:r>
            <a:r>
              <a:rPr lang="nl-NL" altLang="en-NL" sz="2000" dirty="0" err="1"/>
              <a:t>aimed</a:t>
            </a:r>
            <a:r>
              <a:rPr lang="nl-NL" altLang="en-NL" sz="2000" dirty="0"/>
              <a:t> at </a:t>
            </a:r>
            <a:r>
              <a:rPr lang="nl-NL" altLang="en-NL" sz="2000" dirty="0" err="1"/>
              <a:t>students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who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will</a:t>
            </a:r>
            <a:r>
              <a:rPr lang="nl-NL" altLang="en-NL" sz="2000" dirty="0"/>
              <a:t> go on </a:t>
            </a:r>
            <a:r>
              <a:rPr lang="nl-NL" altLang="en-NL" sz="2000" dirty="0" err="1"/>
              <a:t>to</a:t>
            </a:r>
            <a:r>
              <a:rPr lang="nl-NL" altLang="en-NL" sz="2000" dirty="0"/>
              <a:t> </a:t>
            </a:r>
            <a:r>
              <a:rPr lang="nl-NL" altLang="en-NL" sz="2000" dirty="0" err="1"/>
              <a:t>study</a:t>
            </a:r>
            <a:r>
              <a:rPr lang="nl-NL" altLang="en-NL" sz="2000" dirty="0"/>
              <a:t> subjects </a:t>
            </a:r>
            <a:r>
              <a:rPr lang="nl-NL" altLang="en-NL" sz="2000" dirty="0" err="1"/>
              <a:t>with</a:t>
            </a:r>
            <a:r>
              <a:rPr lang="nl-NL" altLang="en-NL" sz="2000" dirty="0"/>
              <a:t> </a:t>
            </a:r>
            <a:r>
              <a:rPr lang="nl-NL" altLang="en-NL" sz="2000" dirty="0" err="1"/>
              <a:t>substantial</a:t>
            </a:r>
            <a:r>
              <a:rPr lang="nl-NL" altLang="en-NL" sz="2000" dirty="0"/>
              <a:t> </a:t>
            </a:r>
            <a:r>
              <a:rPr lang="nl-NL" altLang="en-NL" sz="2000" dirty="0" err="1"/>
              <a:t>mathematics</a:t>
            </a:r>
            <a:r>
              <a:rPr lang="nl-NL" altLang="en-NL" sz="2000" dirty="0"/>
              <a:t> content </a:t>
            </a:r>
            <a:r>
              <a:rPr lang="nl-NL" altLang="en-NL" sz="2000" dirty="0" err="1"/>
              <a:t>such</a:t>
            </a:r>
            <a:r>
              <a:rPr lang="nl-NL" altLang="en-NL" sz="2000" dirty="0"/>
              <a:t> as </a:t>
            </a:r>
            <a:r>
              <a:rPr lang="nl-NL" altLang="en-NL" sz="2000" b="1" dirty="0" err="1"/>
              <a:t>mathematics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itself</a:t>
            </a:r>
            <a:r>
              <a:rPr lang="nl-NL" altLang="en-NL" sz="2000" b="1" dirty="0"/>
              <a:t>, engineering, </a:t>
            </a:r>
            <a:r>
              <a:rPr lang="nl-NL" altLang="en-NL" sz="2000" b="1" dirty="0" err="1"/>
              <a:t>physical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sciences</a:t>
            </a:r>
            <a:r>
              <a:rPr lang="nl-NL" altLang="en-NL" sz="2000" b="1" dirty="0"/>
              <a:t> or </a:t>
            </a:r>
            <a:r>
              <a:rPr lang="nl-NL" altLang="en-NL" sz="2000" b="1" dirty="0" err="1"/>
              <a:t>some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economics</a:t>
            </a:r>
            <a:r>
              <a:rPr lang="nl-NL" altLang="en-NL" sz="2000" b="1" dirty="0"/>
              <a:t> </a:t>
            </a: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NL" sz="2000" b="1" dirty="0"/>
              <a:t>The </a:t>
            </a:r>
            <a:r>
              <a:rPr lang="nl-NL" altLang="en-NL" sz="2000" b="1" dirty="0" err="1"/>
              <a:t>graphic</a:t>
            </a:r>
            <a:r>
              <a:rPr lang="nl-NL" altLang="en-NL" sz="2000" b="1" dirty="0"/>
              <a:t> display calculator (GDC) is ONLY </a:t>
            </a:r>
            <a:r>
              <a:rPr lang="nl-NL" altLang="en-NL" sz="2000" b="1" dirty="0" err="1"/>
              <a:t>allowed</a:t>
            </a:r>
            <a:r>
              <a:rPr lang="nl-NL" altLang="en-NL" sz="2000" b="1" dirty="0"/>
              <a:t> in </a:t>
            </a:r>
            <a:r>
              <a:rPr lang="nl-NL" altLang="en-NL" sz="2000" b="1" dirty="0" err="1"/>
              <a:t>some</a:t>
            </a:r>
            <a:r>
              <a:rPr lang="nl-NL" altLang="en-NL" sz="2000" b="1" dirty="0"/>
              <a:t> of </a:t>
            </a:r>
            <a:r>
              <a:rPr lang="nl-NL" altLang="en-NL" sz="2000" b="1" dirty="0" err="1"/>
              <a:t>the</a:t>
            </a:r>
            <a:r>
              <a:rPr lang="nl-NL" altLang="en-NL" sz="2000" b="1" dirty="0"/>
              <a:t>  </a:t>
            </a:r>
            <a:r>
              <a:rPr lang="nl-NL" altLang="en-NL" sz="2000" b="1" dirty="0" err="1"/>
              <a:t>written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exams</a:t>
            </a: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6BAE60A2-49F2-510B-D006-8CB4F845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57338"/>
            <a:ext cx="5400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600" b="1">
                <a:solidFill>
                  <a:srgbClr val="0000FF"/>
                </a:solidFill>
                <a:latin typeface="Arial" panose="020B0604020202020204" pitchFamily="34" charset="0"/>
              </a:rPr>
              <a:t>Group 5: Mathematics </a:t>
            </a:r>
            <a:endParaRPr lang="en-GB" altLang="en-NL" sz="2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3DE086A-74E0-88BA-4386-03A64078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094663" cy="441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nl-NL" altLang="en-NL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Applications </a:t>
            </a:r>
            <a:r>
              <a:rPr lang="nl-NL" altLang="en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altLang="en-NL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Interpretations</a:t>
            </a:r>
            <a:r>
              <a:rPr lang="nl-NL" altLang="en-NL" sz="2800" dirty="0">
                <a:solidFill>
                  <a:srgbClr val="000000"/>
                </a:solidFill>
                <a:latin typeface="Arial" panose="020B0604020202020204" pitchFamily="34" charset="0"/>
              </a:rPr>
              <a:t> (AI) SL, HL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NL" sz="2000" dirty="0" err="1"/>
              <a:t>emphasis</a:t>
            </a:r>
            <a:r>
              <a:rPr lang="nl-NL" altLang="en-NL" sz="2000" dirty="0"/>
              <a:t> on </a:t>
            </a:r>
            <a:r>
              <a:rPr lang="nl-NL" altLang="en-NL" sz="2000" dirty="0" err="1"/>
              <a:t>statistics</a:t>
            </a:r>
            <a:r>
              <a:rPr lang="nl-NL" altLang="en-NL" sz="2000" dirty="0"/>
              <a:t>, </a:t>
            </a:r>
            <a:r>
              <a:rPr lang="nl-NL" altLang="en-NL" sz="2000" dirty="0" err="1"/>
              <a:t>modelling</a:t>
            </a:r>
            <a:r>
              <a:rPr lang="nl-NL" altLang="en-NL" sz="2000" dirty="0"/>
              <a:t> </a:t>
            </a:r>
            <a:r>
              <a:rPr lang="nl-NL" altLang="en-NL" sz="2000" dirty="0" err="1"/>
              <a:t>and</a:t>
            </a:r>
            <a:r>
              <a:rPr lang="nl-NL" altLang="en-NL" sz="2000" dirty="0"/>
              <a:t> </a:t>
            </a:r>
            <a:r>
              <a:rPr lang="nl-NL" altLang="en-NL" sz="2000" dirty="0" err="1"/>
              <a:t>use</a:t>
            </a:r>
            <a:r>
              <a:rPr lang="nl-NL" altLang="en-NL" sz="2000" dirty="0"/>
              <a:t> of </a:t>
            </a:r>
            <a:r>
              <a:rPr lang="nl-NL" altLang="en-NL" sz="2000" dirty="0" err="1"/>
              <a:t>technology</a:t>
            </a:r>
            <a:r>
              <a:rPr lang="nl-NL" altLang="en-NL" sz="2000" dirty="0"/>
              <a:t> – </a:t>
            </a:r>
            <a:r>
              <a:rPr lang="nl-NL" altLang="en-NL" sz="2000" dirty="0" err="1"/>
              <a:t>appropriate</a:t>
            </a:r>
            <a:r>
              <a:rPr lang="nl-NL" altLang="en-NL" sz="2000" dirty="0"/>
              <a:t> </a:t>
            </a:r>
            <a:r>
              <a:rPr lang="nl-NL" altLang="en-NL" sz="2000" dirty="0" err="1"/>
              <a:t>for</a:t>
            </a:r>
            <a:r>
              <a:rPr lang="nl-NL" altLang="en-NL" sz="2000" dirty="0"/>
              <a:t> </a:t>
            </a:r>
            <a:r>
              <a:rPr lang="nl-NL" altLang="en-NL" sz="2000" dirty="0" err="1"/>
              <a:t>those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with</a:t>
            </a:r>
            <a:r>
              <a:rPr lang="nl-NL" altLang="en-NL" sz="2000" dirty="0"/>
              <a:t> </a:t>
            </a:r>
            <a:r>
              <a:rPr lang="nl-NL" altLang="en-NL" sz="2000" dirty="0" err="1"/>
              <a:t>an</a:t>
            </a:r>
            <a:r>
              <a:rPr lang="nl-NL" altLang="en-NL" sz="2000" dirty="0"/>
              <a:t> interest in </a:t>
            </a:r>
            <a:r>
              <a:rPr lang="nl-NL" altLang="en-NL" sz="2000" dirty="0" err="1"/>
              <a:t>the</a:t>
            </a:r>
            <a:r>
              <a:rPr lang="nl-NL" altLang="en-NL" sz="2000" dirty="0"/>
              <a:t> </a:t>
            </a:r>
            <a:r>
              <a:rPr lang="nl-NL" altLang="en-NL" sz="2000" dirty="0" err="1"/>
              <a:t>applications</a:t>
            </a:r>
            <a:r>
              <a:rPr lang="nl-NL" altLang="en-NL" sz="2000" dirty="0"/>
              <a:t> of </a:t>
            </a:r>
            <a:r>
              <a:rPr lang="nl-NL" altLang="en-NL" sz="2000" dirty="0" err="1"/>
              <a:t>mathematics</a:t>
            </a:r>
            <a:r>
              <a:rPr lang="nl-NL" altLang="en-NL" sz="2000" dirty="0"/>
              <a:t> </a:t>
            </a:r>
            <a:r>
              <a:rPr lang="nl-NL" altLang="en-NL" sz="2000" dirty="0" err="1"/>
              <a:t>and</a:t>
            </a:r>
            <a:r>
              <a:rPr lang="nl-NL" altLang="en-NL" sz="2000" dirty="0"/>
              <a:t> </a:t>
            </a:r>
            <a:r>
              <a:rPr lang="nl-NL" altLang="en-NL" sz="2000" dirty="0" err="1"/>
              <a:t>how</a:t>
            </a:r>
            <a:r>
              <a:rPr lang="nl-NL" altLang="en-NL" sz="2000" dirty="0"/>
              <a:t> </a:t>
            </a:r>
            <a:r>
              <a:rPr lang="nl-NL" altLang="en-NL" sz="2000" dirty="0" err="1"/>
              <a:t>technology</a:t>
            </a:r>
            <a:r>
              <a:rPr lang="nl-NL" altLang="en-NL" sz="2000" dirty="0"/>
              <a:t> </a:t>
            </a:r>
            <a:r>
              <a:rPr lang="nl-NL" altLang="en-NL" sz="2000" dirty="0" err="1"/>
              <a:t>can</a:t>
            </a:r>
            <a:r>
              <a:rPr lang="nl-NL" altLang="en-NL" sz="2000" dirty="0"/>
              <a:t> support </a:t>
            </a:r>
            <a:r>
              <a:rPr lang="nl-NL" altLang="en-NL" sz="2000" dirty="0" err="1"/>
              <a:t>this</a:t>
            </a:r>
            <a:r>
              <a:rPr lang="nl-NL" altLang="en-NL" sz="2000" dirty="0"/>
              <a:t>.</a:t>
            </a:r>
            <a:br>
              <a:rPr lang="nl-NL" altLang="en-NL" sz="2000" dirty="0"/>
            </a:b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NL" sz="2000" dirty="0" err="1"/>
              <a:t>This</a:t>
            </a:r>
            <a:r>
              <a:rPr lang="nl-NL" altLang="en-NL" sz="2000" dirty="0"/>
              <a:t> subject is </a:t>
            </a:r>
            <a:r>
              <a:rPr lang="nl-NL" altLang="en-NL" sz="2000" dirty="0" err="1"/>
              <a:t>aimed</a:t>
            </a:r>
            <a:r>
              <a:rPr lang="nl-NL" altLang="en-NL" sz="2000" dirty="0"/>
              <a:t> at </a:t>
            </a:r>
            <a:r>
              <a:rPr lang="nl-NL" altLang="en-NL" sz="2000" dirty="0" err="1"/>
              <a:t>students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who</a:t>
            </a:r>
            <a:r>
              <a:rPr lang="nl-NL" altLang="en-NL" sz="2000" dirty="0"/>
              <a:t> </a:t>
            </a:r>
            <a:r>
              <a:rPr lang="nl-NL" altLang="en-NL" sz="2000" dirty="0" err="1"/>
              <a:t>will</a:t>
            </a:r>
            <a:r>
              <a:rPr lang="nl-NL" altLang="en-NL" sz="2000" dirty="0"/>
              <a:t> go on </a:t>
            </a:r>
            <a:r>
              <a:rPr lang="nl-NL" altLang="en-NL" sz="2000" dirty="0" err="1"/>
              <a:t>to</a:t>
            </a:r>
            <a:r>
              <a:rPr lang="nl-NL" altLang="en-NL" sz="2000" dirty="0"/>
              <a:t> </a:t>
            </a:r>
            <a:r>
              <a:rPr lang="nl-NL" altLang="en-NL" sz="2000" dirty="0" err="1"/>
              <a:t>study</a:t>
            </a:r>
            <a:r>
              <a:rPr lang="nl-NL" altLang="en-NL" sz="2000" dirty="0"/>
              <a:t> subjects </a:t>
            </a:r>
            <a:r>
              <a:rPr lang="nl-NL" altLang="en-NL" sz="2000" dirty="0" err="1"/>
              <a:t>such</a:t>
            </a:r>
            <a:r>
              <a:rPr lang="nl-NL" altLang="en-NL" sz="2000" dirty="0"/>
              <a:t> as </a:t>
            </a:r>
            <a:r>
              <a:rPr lang="nl-NL" altLang="en-NL" sz="2000" b="1" dirty="0" err="1"/>
              <a:t>social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sciences</a:t>
            </a:r>
            <a:r>
              <a:rPr lang="nl-NL" altLang="en-NL" sz="2000" b="1" dirty="0"/>
              <a:t>, </a:t>
            </a:r>
            <a:r>
              <a:rPr lang="nl-NL" altLang="en-NL" sz="2000" b="1" dirty="0" err="1"/>
              <a:t>natural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sciences</a:t>
            </a:r>
            <a:r>
              <a:rPr lang="nl-NL" altLang="en-NL" sz="2000" b="1" dirty="0"/>
              <a:t>, </a:t>
            </a:r>
            <a:r>
              <a:rPr lang="nl-NL" altLang="en-NL" sz="2000" b="1" dirty="0" err="1"/>
              <a:t>medicine</a:t>
            </a:r>
            <a:r>
              <a:rPr lang="nl-NL" altLang="en-NL" sz="2000" b="1" dirty="0"/>
              <a:t>, </a:t>
            </a:r>
            <a:r>
              <a:rPr lang="nl-NL" altLang="en-NL" sz="2000" b="1" dirty="0" err="1"/>
              <a:t>statistics</a:t>
            </a:r>
            <a:r>
              <a:rPr lang="nl-NL" altLang="en-NL" sz="2000" b="1" dirty="0"/>
              <a:t>, business, </a:t>
            </a:r>
            <a:r>
              <a:rPr lang="nl-NL" altLang="en-NL" sz="2000" b="1" dirty="0" err="1"/>
              <a:t>some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economics</a:t>
            </a:r>
            <a:r>
              <a:rPr lang="nl-NL" altLang="en-NL" sz="2000" b="1" dirty="0"/>
              <a:t> courses, </a:t>
            </a:r>
            <a:r>
              <a:rPr lang="nl-NL" altLang="en-NL" sz="2000" b="1" dirty="0" err="1"/>
              <a:t>psychology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and</a:t>
            </a:r>
            <a:r>
              <a:rPr lang="nl-NL" altLang="en-NL" sz="2000" b="1" dirty="0"/>
              <a:t> design, computer </a:t>
            </a:r>
            <a:r>
              <a:rPr lang="nl-NL" altLang="en-NL" sz="2000" b="1" dirty="0" err="1"/>
              <a:t>science</a:t>
            </a:r>
            <a:r>
              <a:rPr lang="nl-NL" altLang="en-NL" sz="2000" b="1" dirty="0"/>
              <a:t> (</a:t>
            </a:r>
            <a:r>
              <a:rPr lang="nl-NL" altLang="en-NL" sz="2000" b="1" dirty="0" err="1"/>
              <a:t>because</a:t>
            </a:r>
            <a:r>
              <a:rPr lang="nl-NL" altLang="en-NL" sz="2000" b="1" dirty="0"/>
              <a:t> of </a:t>
            </a:r>
            <a:r>
              <a:rPr lang="nl-NL" altLang="en-NL" sz="2000" b="1" dirty="0" err="1"/>
              <a:t>the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emphasis</a:t>
            </a:r>
            <a:r>
              <a:rPr lang="nl-NL" altLang="en-NL" sz="2000" b="1" dirty="0"/>
              <a:t> on  </a:t>
            </a:r>
            <a:r>
              <a:rPr lang="nl-NL" altLang="en-NL" sz="2000" b="1" dirty="0" err="1"/>
              <a:t>technology</a:t>
            </a:r>
            <a:r>
              <a:rPr lang="nl-NL" altLang="en-NL" sz="2000" b="1" dirty="0"/>
              <a:t>)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000" b="1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NL" sz="2000" b="1" dirty="0"/>
              <a:t>The </a:t>
            </a:r>
            <a:r>
              <a:rPr lang="nl-NL" altLang="en-NL" sz="2000" b="1" dirty="0" err="1"/>
              <a:t>graphic</a:t>
            </a:r>
            <a:r>
              <a:rPr lang="nl-NL" altLang="en-NL" sz="2000" b="1" dirty="0"/>
              <a:t> display calculator (GDC) is </a:t>
            </a:r>
            <a:r>
              <a:rPr lang="nl-NL" altLang="en-NL" sz="2000" b="1" dirty="0" err="1"/>
              <a:t>required</a:t>
            </a:r>
            <a:r>
              <a:rPr lang="nl-NL" altLang="en-NL" sz="2000" b="1" dirty="0"/>
              <a:t>/</a:t>
            </a:r>
            <a:r>
              <a:rPr lang="nl-NL" altLang="en-NL" sz="2000" b="1" dirty="0" err="1"/>
              <a:t>allowed</a:t>
            </a:r>
            <a:r>
              <a:rPr lang="nl-NL" altLang="en-NL" sz="2000" b="1" dirty="0"/>
              <a:t> in </a:t>
            </a:r>
            <a:r>
              <a:rPr lang="nl-NL" altLang="en-NL" sz="2000" b="1" dirty="0" err="1"/>
              <a:t>all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written</a:t>
            </a:r>
            <a:r>
              <a:rPr lang="nl-NL" altLang="en-NL" sz="2000" b="1" dirty="0"/>
              <a:t> </a:t>
            </a:r>
            <a:r>
              <a:rPr lang="nl-NL" altLang="en-NL" sz="2000" b="1" dirty="0" err="1"/>
              <a:t>exams</a:t>
            </a:r>
            <a:endParaRPr lang="nl-NL" altLang="en-NL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nl-NL" altLang="en-NL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Math.png">
            <a:extLst>
              <a:ext uri="{FF2B5EF4-FFF2-40B4-BE49-F238E27FC236}">
                <a16:creationId xmlns:a16="http://schemas.microsoft.com/office/drawing/2014/main" id="{A43EADB5-9633-1D63-3FB2-D62F359D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9144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69ABC033-5BD7-DCA1-DF6B-C300F5BD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914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600" b="1">
                <a:solidFill>
                  <a:srgbClr val="0000FF"/>
                </a:solidFill>
                <a:latin typeface="Arial" panose="020B0604020202020204" pitchFamily="34" charset="0"/>
              </a:rPr>
              <a:t>Group 6:The Arts </a:t>
            </a: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D2F5E5A0-475E-F1E9-260D-4401D331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077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NL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 sz="2400" dirty="0">
                <a:solidFill>
                  <a:srgbClr val="000000"/>
                </a:solidFill>
                <a:latin typeface="Arial" panose="020B0604020202020204" pitchFamily="34" charset="0"/>
              </a:rPr>
              <a:t>Visual Arts SL/HL</a:t>
            </a:r>
          </a:p>
          <a:p>
            <a:pPr eaLnBrk="1" hangingPunct="1"/>
            <a:r>
              <a:rPr lang="en-US" altLang="en-NL" sz="2400" dirty="0">
                <a:solidFill>
                  <a:srgbClr val="000000"/>
                </a:solidFill>
                <a:latin typeface="Arial" panose="020B0604020202020204" pitchFamily="34" charset="0"/>
              </a:rPr>
              <a:t>Music</a:t>
            </a:r>
          </a:p>
          <a:p>
            <a:pPr eaLnBrk="1" hangingPunct="1"/>
            <a:endParaRPr lang="en-US" altLang="en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en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NL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3FD72DBD-AF28-B2C2-58E2-445A7BFC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538" y="1385888"/>
            <a:ext cx="540067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800" b="1">
                <a:solidFill>
                  <a:srgbClr val="0000FF"/>
                </a:solidFill>
                <a:latin typeface="Arial" panose="020B0604020202020204" pitchFamily="34" charset="0"/>
              </a:rPr>
              <a:t>The Core of the Programme</a:t>
            </a:r>
            <a:endParaRPr lang="en-GB" altLang="en-NL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ECAEDD13-3218-CC15-F975-5DE071E2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1183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NL" altLang="en-NL" sz="1400">
              <a:solidFill>
                <a:srgbClr val="000000"/>
              </a:solidFill>
              <a:latin typeface="Andy" charset="0"/>
            </a:endParaRP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03DFC469-FA71-894A-57E9-8DC098F8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6792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NL" sz="2400" b="1" i="1">
                <a:solidFill>
                  <a:srgbClr val="000000"/>
                </a:solidFill>
              </a:rPr>
              <a:t>The extended essay </a:t>
            </a:r>
            <a:endParaRPr lang="en-US" altLang="en-NL" sz="2400" b="1" i="1">
              <a:solidFill>
                <a:srgbClr val="000000"/>
              </a:solidFill>
            </a:endParaRPr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4BD62F92-AEA9-C9DB-5F27-BB4258243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514725"/>
            <a:ext cx="61388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NL" sz="2400" b="1" i="1">
                <a:solidFill>
                  <a:srgbClr val="000000"/>
                </a:solidFill>
              </a:rPr>
              <a:t>Theory of knowledge (TOK)</a:t>
            </a:r>
            <a:endParaRPr lang="en-US" altLang="en-NL" sz="2400" b="1" i="1">
              <a:solidFill>
                <a:srgbClr val="000000"/>
              </a:solidFill>
            </a:endParaRP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24F4F41B-4683-73E4-9F03-DD001884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4392613"/>
            <a:ext cx="5289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NL" sz="2400" b="1" i="1">
                <a:solidFill>
                  <a:srgbClr val="000000"/>
                </a:solidFill>
              </a:rPr>
              <a:t>Creativity Activity and Service (CAS)</a:t>
            </a:r>
            <a:endParaRPr lang="en-US" altLang="en-NL" sz="2400" b="1" i="1">
              <a:solidFill>
                <a:srgbClr val="000000"/>
              </a:solidFill>
            </a:endParaRPr>
          </a:p>
        </p:txBody>
      </p:sp>
      <p:pic>
        <p:nvPicPr>
          <p:cNvPr id="32775" name="Picture 10">
            <a:extLst>
              <a:ext uri="{FF2B5EF4-FFF2-40B4-BE49-F238E27FC236}">
                <a16:creationId xmlns:a16="http://schemas.microsoft.com/office/drawing/2014/main" id="{16F73A0A-28EA-36FA-F3D3-2402C068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93888"/>
            <a:ext cx="1828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>
            <a:extLst>
              <a:ext uri="{FF2B5EF4-FFF2-40B4-BE49-F238E27FC236}">
                <a16:creationId xmlns:a16="http://schemas.microsoft.com/office/drawing/2014/main" id="{9729C4BB-5DA1-E3B0-B7CE-6637612C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692400"/>
            <a:ext cx="23526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>
            <a:extLst>
              <a:ext uri="{FF2B5EF4-FFF2-40B4-BE49-F238E27FC236}">
                <a16:creationId xmlns:a16="http://schemas.microsoft.com/office/drawing/2014/main" id="{A4084FE9-F96F-B806-ACA8-85000194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02188"/>
            <a:ext cx="14811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3">
            <a:extLst>
              <a:ext uri="{FF2B5EF4-FFF2-40B4-BE49-F238E27FC236}">
                <a16:creationId xmlns:a16="http://schemas.microsoft.com/office/drawing/2014/main" id="{CA8B57CF-9779-4179-E03A-3F084981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000625"/>
            <a:ext cx="14684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4">
            <a:extLst>
              <a:ext uri="{FF2B5EF4-FFF2-40B4-BE49-F238E27FC236}">
                <a16:creationId xmlns:a16="http://schemas.microsoft.com/office/drawing/2014/main" id="{4BEDE360-A105-C2BF-841C-19CB0E73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5038725"/>
            <a:ext cx="26130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D852D79B-1D60-7605-2D57-33487DBA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5400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0000FF"/>
                </a:solidFill>
                <a:latin typeface="Arial" panose="020B0604020202020204" pitchFamily="34" charset="0"/>
              </a:rPr>
              <a:t>Theory of Knowledge (ToK)</a:t>
            </a:r>
            <a:endParaRPr lang="en-GB" altLang="en-NL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2EDBA15F-123D-11D3-29B1-9F6430BF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4991" r="21779" b="2495"/>
          <a:stretch>
            <a:fillRect/>
          </a:stretch>
        </p:blipFill>
        <p:spPr bwMode="auto">
          <a:xfrm>
            <a:off x="2876550" y="2301875"/>
            <a:ext cx="321151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>
            <a:extLst>
              <a:ext uri="{FF2B5EF4-FFF2-40B4-BE49-F238E27FC236}">
                <a16:creationId xmlns:a16="http://schemas.microsoft.com/office/drawing/2014/main" id="{77FD266A-C9F9-F519-A8DF-374BC139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44780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0000FF"/>
                </a:solidFill>
                <a:latin typeface="Arial" panose="020B0604020202020204" pitchFamily="34" charset="0"/>
              </a:rPr>
              <a:t>ToK</a:t>
            </a:r>
            <a:endParaRPr lang="en-GB" altLang="en-NL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Tijdelijke aanduiding voor inhoud 3" descr="bad art?.jpg">
            <a:extLst>
              <a:ext uri="{FF2B5EF4-FFF2-40B4-BE49-F238E27FC236}">
                <a16:creationId xmlns:a16="http://schemas.microsoft.com/office/drawing/2014/main" id="{E49596B9-43E9-06CD-8A9C-C6BED3DAB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1215"/>
          <a:stretch>
            <a:fillRect/>
          </a:stretch>
        </p:blipFill>
        <p:spPr bwMode="auto">
          <a:xfrm>
            <a:off x="1066800" y="2362200"/>
            <a:ext cx="275431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>
            <a:extLst>
              <a:ext uri="{FF2B5EF4-FFF2-40B4-BE49-F238E27FC236}">
                <a16:creationId xmlns:a16="http://schemas.microsoft.com/office/drawing/2014/main" id="{1CF5DF81-2455-B66C-D014-C52C60D1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282">
            <a:off x="3787775" y="1901825"/>
            <a:ext cx="46450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2E58376-F7CC-7D13-AD21-E0F05D644A80}"/>
              </a:ext>
            </a:extLst>
          </p:cNvPr>
          <p:cNvSpPr txBox="1">
            <a:spLocks/>
          </p:cNvSpPr>
          <p:nvPr/>
        </p:nvSpPr>
        <p:spPr>
          <a:xfrm>
            <a:off x="539750" y="57150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kern="0">
                <a:solidFill>
                  <a:srgbClr val="000000"/>
                </a:solidFill>
                <a:latin typeface="+mn-lt"/>
                <a:ea typeface="+mn-ea"/>
              </a:rPr>
              <a:t>WHICH ONE IS ART?</a:t>
            </a:r>
            <a:endParaRPr lang="en-GB" sz="44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8CFA6698-7AE9-C0C2-11DC-8D1E077C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1387475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0000FF"/>
                </a:solidFill>
                <a:latin typeface="Arial" panose="020B0604020202020204" pitchFamily="34" charset="0"/>
              </a:rPr>
              <a:t>ToK</a:t>
            </a:r>
            <a:endParaRPr lang="en-GB" altLang="en-NL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971C311-2420-4927-DAD7-50F45D4EF6DF}"/>
              </a:ext>
            </a:extLst>
          </p:cNvPr>
          <p:cNvSpPr txBox="1">
            <a:spLocks/>
          </p:cNvSpPr>
          <p:nvPr/>
        </p:nvSpPr>
        <p:spPr>
          <a:xfrm>
            <a:off x="755650" y="6092825"/>
            <a:ext cx="6969125" cy="460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kern="0" dirty="0">
                <a:solidFill>
                  <a:srgbClr val="000000"/>
                </a:solidFill>
                <a:latin typeface="+mn-lt"/>
                <a:ea typeface="+mn-ea"/>
              </a:rPr>
              <a:t>IS THIS RIGHT?</a:t>
            </a:r>
          </a:p>
        </p:txBody>
      </p:sp>
      <p:pic>
        <p:nvPicPr>
          <p:cNvPr id="35844" name="Afbeelding 3">
            <a:extLst>
              <a:ext uri="{FF2B5EF4-FFF2-40B4-BE49-F238E27FC236}">
                <a16:creationId xmlns:a16="http://schemas.microsoft.com/office/drawing/2014/main" id="{7853BB2A-EAF7-42FB-CB0F-DEC5511D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44700"/>
            <a:ext cx="25622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Afbeelding 5">
            <a:extLst>
              <a:ext uri="{FF2B5EF4-FFF2-40B4-BE49-F238E27FC236}">
                <a16:creationId xmlns:a16="http://schemas.microsoft.com/office/drawing/2014/main" id="{A6EAF839-6DA6-D4AB-19C2-6A82F493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91013"/>
            <a:ext cx="27527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Afbeelding 6">
            <a:extLst>
              <a:ext uri="{FF2B5EF4-FFF2-40B4-BE49-F238E27FC236}">
                <a16:creationId xmlns:a16="http://schemas.microsoft.com/office/drawing/2014/main" id="{3C9B2738-D8A6-A491-B79B-948D47AE5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4291013"/>
            <a:ext cx="2921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Afbeelding 7">
            <a:extLst>
              <a:ext uri="{FF2B5EF4-FFF2-40B4-BE49-F238E27FC236}">
                <a16:creationId xmlns:a16="http://schemas.microsoft.com/office/drawing/2014/main" id="{C18A8C40-7CA1-02B8-81A8-76D0A8C47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679575"/>
            <a:ext cx="29416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>
            <a:extLst>
              <a:ext uri="{FF2B5EF4-FFF2-40B4-BE49-F238E27FC236}">
                <a16:creationId xmlns:a16="http://schemas.microsoft.com/office/drawing/2014/main" id="{7544C594-02F1-D944-278D-3B8AC14E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4938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0000FF"/>
                </a:solidFill>
                <a:latin typeface="Arial" panose="020B0604020202020204" pitchFamily="34" charset="0"/>
              </a:rPr>
              <a:t>ToK</a:t>
            </a:r>
            <a:endParaRPr lang="en-GB" altLang="en-NL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8">
            <a:extLst>
              <a:ext uri="{FF2B5EF4-FFF2-40B4-BE49-F238E27FC236}">
                <a16:creationId xmlns:a16="http://schemas.microsoft.com/office/drawing/2014/main" id="{783C4292-E5F3-69A5-5BBA-2245C6CC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4065588"/>
            <a:ext cx="19732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10C5A65-EAE8-AE4C-43C8-55C8649E3E1D}"/>
              </a:ext>
            </a:extLst>
          </p:cNvPr>
          <p:cNvSpPr txBox="1">
            <a:spLocks/>
          </p:cNvSpPr>
          <p:nvPr/>
        </p:nvSpPr>
        <p:spPr>
          <a:xfrm>
            <a:off x="395288" y="1371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GB" sz="2800" kern="0" dirty="0">
              <a:solidFill>
                <a:srgbClr val="0070C0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GB" sz="2800" kern="0" dirty="0">
                <a:solidFill>
                  <a:srgbClr val="0070C0"/>
                </a:solidFill>
                <a:latin typeface="+mn-lt"/>
                <a:ea typeface="+mn-ea"/>
              </a:rPr>
              <a:t>IS MATHS A LANGUAGE?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B32C804-E11E-143A-8EC9-1AA0D8E6C449}"/>
              </a:ext>
            </a:extLst>
          </p:cNvPr>
          <p:cNvSpPr txBox="1">
            <a:spLocks/>
          </p:cNvSpPr>
          <p:nvPr/>
        </p:nvSpPr>
        <p:spPr>
          <a:xfrm>
            <a:off x="827584" y="1988840"/>
            <a:ext cx="7570787" cy="42896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14600" lvl="5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ü"/>
              <a:defRPr/>
            </a:pPr>
            <a:endParaRPr lang="en-GB" sz="2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514600" lvl="5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ü"/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ea typeface="+mn-ea"/>
              </a:rPr>
              <a:t>Uniquely human </a:t>
            </a:r>
          </a:p>
          <a:p>
            <a:pPr marL="2514600" lvl="5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ü"/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ea typeface="+mn-ea"/>
              </a:rPr>
              <a:t>Communicates</a:t>
            </a:r>
          </a:p>
          <a:p>
            <a:pPr marL="2514600" lvl="5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ü"/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ea typeface="+mn-ea"/>
              </a:rPr>
              <a:t>Uses symbols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BBE0E3">
                  <a:lumMod val="60000"/>
                  <a:lumOff val="40000"/>
                </a:srgbClr>
              </a:buClr>
              <a:buFont typeface="Candara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ea typeface="+mn-ea"/>
              </a:rPr>
              <a:t>The square root of two hundred and fifty divided by three plus seven</a:t>
            </a:r>
          </a:p>
          <a:p>
            <a:pPr marL="1028700" lvl="3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None/>
              <a:defRPr/>
            </a:pPr>
            <a:endParaRPr lang="en-GB" sz="20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887C284-242F-23EF-62B2-F2D8E042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68925"/>
            <a:ext cx="1112837" cy="90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√250</a:t>
            </a:r>
            <a:b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--------  + 7 </a:t>
            </a:r>
            <a:b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 3 </a:t>
            </a:r>
          </a:p>
          <a:p>
            <a:pPr eaLnBrk="1" hangingPunct="1"/>
            <a:endParaRPr lang="en-US" altLang="en-NL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A3F7591-FDDC-A745-F3D0-BCF4EBBC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5368925"/>
            <a:ext cx="1104900" cy="90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√250</a:t>
            </a:r>
            <a:b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--------  </a:t>
            </a:r>
            <a:b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3 + 7</a:t>
            </a:r>
          </a:p>
          <a:p>
            <a:pPr eaLnBrk="1" hangingPunct="1"/>
            <a:endParaRPr lang="en-US" altLang="en-NL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FC6C9E9-D7B3-4B9A-A9A7-8CB70E784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322888"/>
            <a:ext cx="18669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                     50 </a:t>
            </a:r>
          </a:p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√200  +    ----   + 7</a:t>
            </a:r>
          </a:p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                      3</a:t>
            </a:r>
          </a:p>
          <a:p>
            <a:pPr eaLnBrk="1" hangingPunct="1"/>
            <a:endParaRPr lang="en-US" altLang="en-NL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A5E378-F5E3-B2A8-AC90-17293DA8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322888"/>
            <a:ext cx="16002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1200">
                <a:solidFill>
                  <a:srgbClr val="000000"/>
                </a:solidFill>
                <a:latin typeface="Cambria" panose="02040503050406030204" pitchFamily="18" charset="0"/>
              </a:rPr>
              <a:t>                          </a:t>
            </a:r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50 </a:t>
            </a:r>
          </a:p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√200  +    ----   </a:t>
            </a:r>
          </a:p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                  3 + 7</a:t>
            </a:r>
          </a:p>
          <a:p>
            <a:pPr eaLnBrk="1" hangingPunct="1"/>
            <a:endParaRPr lang="en-US" altLang="en-NL" sz="1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6E2E662-1665-E130-494B-047D33B4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4265613"/>
            <a:ext cx="871537" cy="860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250</a:t>
            </a:r>
          </a:p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----- + 7</a:t>
            </a:r>
          </a:p>
          <a:p>
            <a:pPr eaLnBrk="1" hangingPunct="1"/>
            <a:r>
              <a:rPr lang="en-US" altLang="en-NL" sz="1400" b="1">
                <a:solidFill>
                  <a:srgbClr val="000000"/>
                </a:solidFill>
                <a:latin typeface="Cambria" panose="02040503050406030204" pitchFamily="18" charset="0"/>
              </a:rPr>
              <a:t>   3</a:t>
            </a:r>
          </a:p>
          <a:p>
            <a:pPr eaLnBrk="1" hangingPunct="1"/>
            <a:endParaRPr lang="en-US" altLang="en-NL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25CDBC37-8AC2-F40F-350E-54213986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6096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NL" sz="2400" b="1"/>
          </a:p>
          <a:p>
            <a:pPr eaLnBrk="1" hangingPunct="1"/>
            <a:r>
              <a:rPr lang="en-US" altLang="en-NL" sz="2400" b="1"/>
              <a:t>Simona Ghizdareanu</a:t>
            </a:r>
          </a:p>
          <a:p>
            <a:pPr eaLnBrk="1" hangingPunct="1"/>
            <a:r>
              <a:rPr lang="en-US" altLang="en-NL" sz="2000"/>
              <a:t>Diploma Programme Coordinator</a:t>
            </a:r>
          </a:p>
          <a:p>
            <a:pPr eaLnBrk="1" hangingPunct="1"/>
            <a:endParaRPr lang="en-US" altLang="en-NL" sz="2000"/>
          </a:p>
          <a:p>
            <a:pPr eaLnBrk="1" hangingPunct="1"/>
            <a:endParaRPr lang="en-US" altLang="en-NL" sz="2400"/>
          </a:p>
          <a:p>
            <a:pPr eaLnBrk="1" hangingPunct="1"/>
            <a:r>
              <a:rPr lang="en-US" altLang="en-NL" sz="2400"/>
              <a:t>DP Mentors:</a:t>
            </a:r>
          </a:p>
          <a:p>
            <a:pPr eaLnBrk="1" hangingPunct="1"/>
            <a:endParaRPr lang="en-US" altLang="en-NL" sz="2400"/>
          </a:p>
          <a:p>
            <a:pPr eaLnBrk="1" hangingPunct="1"/>
            <a:r>
              <a:rPr lang="en-US" altLang="en-NL" sz="2400" b="1"/>
              <a:t>Matthijs van Hilten</a:t>
            </a:r>
          </a:p>
          <a:p>
            <a:pPr eaLnBrk="1" hangingPunct="1"/>
            <a:r>
              <a:rPr lang="en-US" altLang="en-NL" sz="2400" b="1"/>
              <a:t>Suzanne de Maat</a:t>
            </a:r>
          </a:p>
          <a:p>
            <a:pPr eaLnBrk="1" hangingPunct="1"/>
            <a:r>
              <a:rPr lang="en-US" altLang="en-NL" sz="2400" b="1"/>
              <a:t>William van Leeuwenkamp</a:t>
            </a:r>
          </a:p>
          <a:p>
            <a:pPr eaLnBrk="1" hangingPunct="1"/>
            <a:r>
              <a:rPr lang="en-US" altLang="en-NL" sz="2400" b="1"/>
              <a:t>Freweyni Kidane</a:t>
            </a:r>
          </a:p>
          <a:p>
            <a:pPr eaLnBrk="1" hangingPunct="1"/>
            <a:r>
              <a:rPr lang="en-US" altLang="en-NL" sz="2400" b="1"/>
              <a:t>Koen van der Meijden</a:t>
            </a:r>
          </a:p>
          <a:p>
            <a:pPr eaLnBrk="1" hangingPunct="1"/>
            <a:r>
              <a:rPr lang="en-US" altLang="en-NL" sz="2400" b="1"/>
              <a:t>Maria da Silva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>
            <a:extLst>
              <a:ext uri="{FF2B5EF4-FFF2-40B4-BE49-F238E27FC236}">
                <a16:creationId xmlns:a16="http://schemas.microsoft.com/office/drawing/2014/main" id="{D9CB40B1-2DA3-89A8-52C8-CF517844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77938"/>
            <a:ext cx="5400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4000" b="1">
                <a:solidFill>
                  <a:srgbClr val="0000FF"/>
                </a:solidFill>
                <a:latin typeface="Arial" panose="020B0604020202020204" pitchFamily="34" charset="0"/>
              </a:rPr>
              <a:t>ToK</a:t>
            </a:r>
            <a:endParaRPr lang="en-GB" altLang="en-NL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229C6B5-8DC3-776B-BE42-08546E86A1BF}"/>
              </a:ext>
            </a:extLst>
          </p:cNvPr>
          <p:cNvSpPr txBox="1">
            <a:spLocks/>
          </p:cNvSpPr>
          <p:nvPr/>
        </p:nvSpPr>
        <p:spPr>
          <a:xfrm>
            <a:off x="539750" y="1412875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ea typeface="+mn-ea"/>
              </a:rPr>
              <a:t>TRUTH?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E007DB-55C2-E461-74EC-6E6C466FC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228850"/>
            <a:ext cx="29654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ADEE45-F592-9591-3DAD-4B77B59A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2228850"/>
            <a:ext cx="32131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9511E1-8CB6-30CA-E251-540BB48CB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4359275"/>
            <a:ext cx="4665662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8694883B-E012-0983-3FB1-BBA89B9A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371600"/>
            <a:ext cx="5400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4000" b="1">
                <a:solidFill>
                  <a:srgbClr val="0000FF"/>
                </a:solidFill>
                <a:latin typeface="Arial" panose="020B0604020202020204" pitchFamily="34" charset="0"/>
              </a:rPr>
              <a:t>Extended Essay</a:t>
            </a:r>
            <a:endParaRPr lang="en-GB" altLang="en-NL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6D8F47E-D8AC-4674-B44C-896F7B1D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420938"/>
            <a:ext cx="59150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Similar to Personal Project (MYP5), at a more sophisticated academic level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endParaRPr lang="en-GB" altLang="en-NL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Component of the IB diploma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endParaRPr lang="en-GB" altLang="en-NL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Facilitating transition from school to university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endParaRPr lang="en-GB" altLang="en-NL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Independent research with teacher as supervisor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Chosen from one of the 6 student</a:t>
            </a:r>
            <a:r>
              <a:rPr lang="en-GB" altLang="en-US" sz="19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 subjects 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endParaRPr lang="en-GB" altLang="en-NL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No more than 4,000 words study topic of special interest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GB" altLang="en-NL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endParaRPr lang="en-GB" altLang="en-NL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</a:pPr>
            <a:endParaRPr lang="en-GB" altLang="en-NL" sz="1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5" descr="books-pile">
            <a:extLst>
              <a:ext uri="{FF2B5EF4-FFF2-40B4-BE49-F238E27FC236}">
                <a16:creationId xmlns:a16="http://schemas.microsoft.com/office/drawing/2014/main" id="{FFEBD69D-5616-A5CC-5DC0-E0C55CB5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86000"/>
            <a:ext cx="21066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>
            <a:extLst>
              <a:ext uri="{FF2B5EF4-FFF2-40B4-BE49-F238E27FC236}">
                <a16:creationId xmlns:a16="http://schemas.microsoft.com/office/drawing/2014/main" id="{83E9FDE9-402A-A3EE-C9EE-A0B6CE4F4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NL" sz="2400" b="1">
              <a:solidFill>
                <a:srgbClr val="3366FF"/>
              </a:solidFill>
            </a:endParaRPr>
          </a:p>
          <a:p>
            <a:pPr eaLnBrk="1" hangingPunct="1"/>
            <a:endParaRPr lang="en-US" altLang="en-NL" sz="2400" b="1">
              <a:solidFill>
                <a:srgbClr val="3366FF"/>
              </a:solidFill>
            </a:endParaRPr>
          </a:p>
          <a:p>
            <a:pPr eaLnBrk="1" hangingPunct="1"/>
            <a:r>
              <a:rPr lang="en-US" altLang="en-NL" sz="2400" b="1">
                <a:solidFill>
                  <a:srgbClr val="3366FF"/>
                </a:solidFill>
              </a:rPr>
              <a:t>CAS is a natural continuation of Service and Action in MYP</a:t>
            </a:r>
          </a:p>
          <a:p>
            <a:pPr eaLnBrk="1" hangingPunct="1"/>
            <a:endParaRPr lang="en-US" altLang="en-NL" sz="2400" b="1">
              <a:solidFill>
                <a:srgbClr val="3366FF"/>
              </a:solidFill>
            </a:endParaRPr>
          </a:p>
          <a:p>
            <a:pPr eaLnBrk="1" hangingPunct="1"/>
            <a:r>
              <a:rPr lang="en-US" altLang="en-NL" sz="2000" b="1">
                <a:solidFill>
                  <a:srgbClr val="3366FF"/>
                </a:solidFill>
              </a:rPr>
              <a:t>CAS </a:t>
            </a:r>
            <a:r>
              <a:rPr lang="en-US" altLang="en-NL" sz="2000"/>
              <a:t>is organized around the three strands of </a:t>
            </a:r>
            <a:r>
              <a:rPr lang="en-US" altLang="en-NL" sz="2000" b="1"/>
              <a:t>creativity, activity </a:t>
            </a:r>
            <a:r>
              <a:rPr lang="en-US" altLang="en-NL" sz="2000"/>
              <a:t>and </a:t>
            </a:r>
            <a:r>
              <a:rPr lang="en-US" altLang="en-NL" sz="2000" b="1"/>
              <a:t>service</a:t>
            </a:r>
            <a:r>
              <a:rPr lang="en-US" altLang="en-NL" sz="2000"/>
              <a:t> defined as follows:</a:t>
            </a:r>
          </a:p>
          <a:p>
            <a:pPr eaLnBrk="1" hangingPunct="1"/>
            <a:endParaRPr lang="en-US" altLang="en-NL" sz="2000"/>
          </a:p>
          <a:p>
            <a:pPr eaLnBrk="1" hangingPunct="1"/>
            <a:r>
              <a:rPr lang="en-US" altLang="en-NL" sz="2000" b="1"/>
              <a:t>Creativity</a:t>
            </a:r>
            <a:r>
              <a:rPr lang="en-US" altLang="en-NL" sz="2000"/>
              <a:t>—exploring and extending ideas leading to an original or interpretive product or performance</a:t>
            </a:r>
          </a:p>
          <a:p>
            <a:pPr eaLnBrk="1" hangingPunct="1"/>
            <a:endParaRPr lang="en-US" altLang="en-NL" sz="2000"/>
          </a:p>
          <a:p>
            <a:pPr eaLnBrk="1" hangingPunct="1"/>
            <a:r>
              <a:rPr lang="en-US" altLang="en-NL" sz="2000" b="1"/>
              <a:t>Activity</a:t>
            </a:r>
            <a:r>
              <a:rPr lang="en-US" altLang="en-NL" sz="2000"/>
              <a:t>—physical effort contributing to a healthy lifestyle</a:t>
            </a:r>
          </a:p>
          <a:p>
            <a:pPr eaLnBrk="1" hangingPunct="1"/>
            <a:endParaRPr lang="en-US" altLang="en-NL" sz="2000"/>
          </a:p>
          <a:p>
            <a:pPr eaLnBrk="1" hangingPunct="1"/>
            <a:r>
              <a:rPr lang="en-US" altLang="en-NL" sz="2000" b="1"/>
              <a:t>Service</a:t>
            </a:r>
            <a:r>
              <a:rPr lang="en-US" altLang="en-NL" sz="2000"/>
              <a:t>—collaborative and reciprocal engagement with the community in response to an authentic need</a:t>
            </a:r>
          </a:p>
          <a:p>
            <a:pPr eaLnBrk="1" hangingPunct="1"/>
            <a:endParaRPr lang="en-US" altLang="en-NL" sz="2000"/>
          </a:p>
          <a:p>
            <a:pPr eaLnBrk="1" hangingPunct="1"/>
            <a:r>
              <a:rPr lang="en-US" altLang="en-NL" sz="2000"/>
              <a:t>(</a:t>
            </a:r>
            <a:r>
              <a:rPr lang="en-US" altLang="en-NL" sz="2000" i="1"/>
              <a:t>IB CAS Guide</a:t>
            </a:r>
            <a:r>
              <a:rPr lang="en-US" altLang="en-NL" sz="2000"/>
              <a:t>)</a:t>
            </a: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2491114E-C961-47E4-3BFA-AD79D8B4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08100"/>
            <a:ext cx="578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3366FF"/>
                </a:solidFill>
              </a:rPr>
              <a:t>C(creativity)A(activity)S(service)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>
            <a:extLst>
              <a:ext uri="{FF2B5EF4-FFF2-40B4-BE49-F238E27FC236}">
                <a16:creationId xmlns:a16="http://schemas.microsoft.com/office/drawing/2014/main" id="{C8BAE658-95B2-35C1-0653-00F41C03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5400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0000FF"/>
                </a:solidFill>
                <a:latin typeface="Arial" panose="020B0604020202020204" pitchFamily="34" charset="0"/>
              </a:rPr>
              <a:t>The successful completion of Diploma</a:t>
            </a:r>
            <a:endParaRPr lang="en-GB" altLang="en-NL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0F2B1586-A4C2-1106-47A4-A55ADDE3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71688"/>
            <a:ext cx="8763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b="1"/>
              <a:t> </a:t>
            </a:r>
            <a:endParaRPr lang="en-US" altLang="en-NL"/>
          </a:p>
          <a:p>
            <a:pPr eaLnBrk="1" hangingPunct="1"/>
            <a:endParaRPr lang="en-US" altLang="en-NL"/>
          </a:p>
          <a:p>
            <a:pPr eaLnBrk="1" hangingPunct="1"/>
            <a:r>
              <a:rPr lang="en-US" altLang="en-NL"/>
              <a:t>Failing conditions : </a:t>
            </a:r>
          </a:p>
          <a:p>
            <a:pPr eaLnBrk="1" hangingPunct="1"/>
            <a:r>
              <a:rPr lang="en-US" altLang="en-NL"/>
              <a:t>1. CAS requirements have not been met. </a:t>
            </a:r>
          </a:p>
          <a:p>
            <a:pPr eaLnBrk="1" hangingPunct="1"/>
            <a:r>
              <a:rPr lang="en-US" altLang="en-NL"/>
              <a:t>2. Candidate</a:t>
            </a:r>
            <a:r>
              <a:rPr lang="en-US" altLang="en-US"/>
              <a:t>’</a:t>
            </a:r>
            <a:r>
              <a:rPr lang="en-US" altLang="en-NL"/>
              <a:t>s total points are fewer than 24. </a:t>
            </a:r>
          </a:p>
          <a:p>
            <a:pPr eaLnBrk="1" hangingPunct="1"/>
            <a:r>
              <a:rPr lang="en-US" altLang="en-NL"/>
              <a:t>3. An N has been given for theory of knowledge, extended essay or for a contributing subject. </a:t>
            </a:r>
          </a:p>
          <a:p>
            <a:pPr eaLnBrk="1" hangingPunct="1"/>
            <a:r>
              <a:rPr lang="en-US" altLang="en-NL"/>
              <a:t>4. A grade E has been awarded for one or both of theory of knowledge and the extended essay. </a:t>
            </a:r>
          </a:p>
          <a:p>
            <a:pPr eaLnBrk="1" hangingPunct="1"/>
            <a:r>
              <a:rPr lang="en-US" altLang="en-NL"/>
              <a:t>5. There is a grade 1 awarded in a subject/level. </a:t>
            </a:r>
          </a:p>
          <a:p>
            <a:pPr eaLnBrk="1" hangingPunct="1"/>
            <a:r>
              <a:rPr lang="en-US" altLang="en-NL"/>
              <a:t>6. Grade 2 has been awarded three or more times (HL or SL). </a:t>
            </a:r>
          </a:p>
          <a:p>
            <a:pPr eaLnBrk="1" hangingPunct="1"/>
            <a:r>
              <a:rPr lang="en-US" altLang="en-NL"/>
              <a:t>7. Grade 3 or below has been awarded four or more times (HL or SL). </a:t>
            </a:r>
          </a:p>
          <a:p>
            <a:pPr eaLnBrk="1" hangingPunct="1"/>
            <a:r>
              <a:rPr lang="en-US" altLang="en-NL"/>
              <a:t>8. Candidate has gained fewer than 12 points on HL subjects . </a:t>
            </a:r>
          </a:p>
          <a:p>
            <a:pPr eaLnBrk="1" hangingPunct="1"/>
            <a:r>
              <a:rPr lang="en-US" altLang="en-NL"/>
              <a:t>9. Candidate has gained fewer than 9 points on SL subjects . </a:t>
            </a:r>
          </a:p>
          <a:p>
            <a:pPr eaLnBrk="1" hangingPunct="1"/>
            <a:endParaRPr lang="en-US" altLang="en-NL"/>
          </a:p>
          <a:p>
            <a:pPr eaLnBrk="1" hangingPunct="1"/>
            <a:r>
              <a:rPr lang="en-US" altLang="en-NL" i="1"/>
              <a:t>(IB Handbook of Procedures)</a:t>
            </a:r>
          </a:p>
          <a:p>
            <a:pPr eaLnBrk="1" hangingPunct="1"/>
            <a:endParaRPr lang="en-US" altLang="en-NL"/>
          </a:p>
          <a:p>
            <a:pPr eaLnBrk="1" hangingPunct="1"/>
            <a:endParaRPr lang="en-US" altLang="en-NL"/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>
            <a:extLst>
              <a:ext uri="{FF2B5EF4-FFF2-40B4-BE49-F238E27FC236}">
                <a16:creationId xmlns:a16="http://schemas.microsoft.com/office/drawing/2014/main" id="{89133A6E-129A-965A-108C-3E29FE63B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611313"/>
            <a:ext cx="599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rgbClr val="009051"/>
                </a:solidFill>
              </a:rPr>
              <a:t>Guidance to university application</a:t>
            </a:r>
          </a:p>
        </p:txBody>
      </p:sp>
      <p:sp>
        <p:nvSpPr>
          <p:cNvPr id="44035" name="TextBox 2">
            <a:extLst>
              <a:ext uri="{FF2B5EF4-FFF2-40B4-BE49-F238E27FC236}">
                <a16:creationId xmlns:a16="http://schemas.microsoft.com/office/drawing/2014/main" id="{267DA112-62B7-9A64-6E3F-5532E8E2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394700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NL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NL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NL" dirty="0"/>
              <a:t>Individual talks with the Career Counselor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NL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NL" dirty="0"/>
              <a:t>Use of </a:t>
            </a:r>
            <a:r>
              <a:rPr lang="en-US" altLang="en-NL" dirty="0" err="1"/>
              <a:t>Unifrog</a:t>
            </a:r>
            <a:r>
              <a:rPr lang="en-US" altLang="en-NL" dirty="0"/>
              <a:t>   (platform for university counseling)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NL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NL" dirty="0"/>
              <a:t>You will participate to Open Days </a:t>
            </a:r>
            <a:r>
              <a:rPr lang="en-US" altLang="en-NL" dirty="0" err="1"/>
              <a:t>organised</a:t>
            </a:r>
            <a:r>
              <a:rPr lang="en-US" altLang="en-NL" dirty="0"/>
              <a:t> by universities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NL" dirty="0"/>
          </a:p>
          <a:p>
            <a:pPr marL="0" indent="0" eaLnBrk="1" hangingPunct="1">
              <a:defRPr/>
            </a:pPr>
            <a:endParaRPr lang="en-US" altLang="en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F0A18F0B-905C-5FCC-0175-15224B6BC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5773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3600" b="1">
                <a:solidFill>
                  <a:srgbClr val="009051"/>
                </a:solidFill>
              </a:rPr>
              <a:t>Why Diploma Programme?</a:t>
            </a: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324B40DE-6FFD-E919-6C14-4A75C2E80AB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1000" y="19812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US" altLang="en-NL" sz="2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Natural continuation of MYP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Universities recognize it and give credit for 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It is an international qualification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It offers academic breadth and depth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It creates independent learners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Students learn time management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Students are encouraged to develop critical thinking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NL" sz="2800"/>
              <a:t>And many other reasons…</a:t>
            </a:r>
          </a:p>
          <a:p>
            <a:pPr eaLnBrk="1" hangingPunct="1"/>
            <a:endParaRPr lang="en-US" altLang="en-NL" sz="2800"/>
          </a:p>
          <a:p>
            <a:pPr eaLnBrk="1" hangingPunct="1"/>
            <a:endParaRPr lang="en-US" altLang="en-NL"/>
          </a:p>
          <a:p>
            <a:pPr eaLnBrk="1" hangingPunct="1"/>
            <a:endParaRPr lang="en-US" altLang="en-NL"/>
          </a:p>
          <a:p>
            <a:pPr eaLnBrk="1" hangingPunct="1"/>
            <a:endParaRPr lang="en-US" altLang="en-NL"/>
          </a:p>
          <a:p>
            <a:pPr eaLnBrk="1" hangingPunct="1"/>
            <a:endParaRPr lang="en-US" altLang="en-NL"/>
          </a:p>
          <a:p>
            <a:pPr eaLnBrk="1" hangingPunct="1"/>
            <a:r>
              <a:rPr lang="en-US" altLang="en-NL"/>
              <a:t>  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5">
            <a:extLst>
              <a:ext uri="{FF2B5EF4-FFF2-40B4-BE49-F238E27FC236}">
                <a16:creationId xmlns:a16="http://schemas.microsoft.com/office/drawing/2014/main" id="{8710BE07-2064-214D-D513-33DD28E4155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7748588" cy="5056188"/>
            <a:chOff x="-261" y="679"/>
            <a:chExt cx="6017" cy="3740"/>
          </a:xfrm>
        </p:grpSpPr>
        <p:sp>
          <p:nvSpPr>
            <p:cNvPr id="21508" name="Rectangle 2">
              <a:extLst>
                <a:ext uri="{FF2B5EF4-FFF2-40B4-BE49-F238E27FC236}">
                  <a16:creationId xmlns:a16="http://schemas.microsoft.com/office/drawing/2014/main" id="{8E51586B-349C-E9A9-40C7-E46542FE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1" y="679"/>
              <a:ext cx="50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NL" sz="3600" b="1">
                  <a:solidFill>
                    <a:srgbClr val="009051"/>
                  </a:solidFill>
                  <a:latin typeface="Arial" panose="020B0604020202020204" pitchFamily="34" charset="0"/>
                </a:rPr>
                <a:t>The Model</a:t>
              </a:r>
            </a:p>
          </p:txBody>
        </p:sp>
        <p:sp>
          <p:nvSpPr>
            <p:cNvPr id="21509" name="Rectangle 11">
              <a:extLst>
                <a:ext uri="{FF2B5EF4-FFF2-40B4-BE49-F238E27FC236}">
                  <a16:creationId xmlns:a16="http://schemas.microsoft.com/office/drawing/2014/main" id="{183D758F-3D04-5339-444C-9CA9511A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56"/>
              <a:ext cx="77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NL" altLang="en-NL" sz="1600">
                <a:solidFill>
                  <a:srgbClr val="0070C0"/>
                </a:solidFill>
                <a:latin typeface="Times" pitchFamily="-84" charset="0"/>
              </a:endParaRPr>
            </a:p>
          </p:txBody>
        </p:sp>
        <p:sp>
          <p:nvSpPr>
            <p:cNvPr id="21510" name="Rectangle 23">
              <a:extLst>
                <a:ext uri="{FF2B5EF4-FFF2-40B4-BE49-F238E27FC236}">
                  <a16:creationId xmlns:a16="http://schemas.microsoft.com/office/drawing/2014/main" id="{1C4DA732-47AE-FDE9-AE2A-F7721F333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3936"/>
              <a:ext cx="9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NL" altLang="en-NL" sz="900">
                <a:solidFill>
                  <a:srgbClr val="7E93FA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1507" name="Picture 2">
            <a:extLst>
              <a:ext uri="{FF2B5EF4-FFF2-40B4-BE49-F238E27FC236}">
                <a16:creationId xmlns:a16="http://schemas.microsoft.com/office/drawing/2014/main" id="{29EC2D7E-46D7-76FB-5BDD-B54919CC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514600"/>
            <a:ext cx="467995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9A90F66-FE7B-1D7A-18BA-A99C7CF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789463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</a:pPr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Zapf Dingbats" pitchFamily="6" charset="2"/>
              <a:buNone/>
            </a:pPr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altLang="en-NL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Three subjects taken at higher level (HL)</a:t>
            </a:r>
          </a:p>
          <a:p>
            <a:pPr algn="ctr"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Zapf Dingbats" pitchFamily="6" charset="2"/>
              <a:buNone/>
            </a:pPr>
            <a:r>
              <a:rPr lang="en-GB" altLang="en-NL" sz="2800" i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NL" sz="2800">
                <a:solidFill>
                  <a:srgbClr val="000000"/>
                </a:solidFill>
                <a:latin typeface="Arial" panose="020B0604020202020204" pitchFamily="34" charset="0"/>
              </a:rPr>
              <a:t> Three</a:t>
            </a: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 subjects taken at standard level (SL)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Arial" panose="020B0604020202020204" pitchFamily="34" charset="0"/>
              <a:buChar char="•"/>
            </a:pPr>
            <a:endParaRPr lang="en-GB" altLang="en-NL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</a:pPr>
            <a:endParaRPr lang="en-GB" altLang="en-NL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 One subject of each subject group</a:t>
            </a:r>
          </a:p>
          <a:p>
            <a:pPr algn="ctr"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</a:pPr>
            <a:r>
              <a:rPr lang="en-GB" altLang="en-NL" sz="2800" i="1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rgbClr val="A0A0E8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  One subject from each of the </a:t>
            </a:r>
            <a:r>
              <a:rPr lang="en-US" altLang="en-NL" sz="2800">
                <a:solidFill>
                  <a:srgbClr val="000000"/>
                </a:solidFill>
                <a:latin typeface="Arial" panose="020B0604020202020204" pitchFamily="34" charset="0"/>
              </a:rPr>
              <a:t>first five</a:t>
            </a: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           groups and one 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</a:rPr>
              <a:t>‘</a:t>
            </a: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free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GB" altLang="en-NL" sz="2800">
                <a:solidFill>
                  <a:srgbClr val="000000"/>
                </a:solidFill>
                <a:latin typeface="Arial" panose="020B0604020202020204" pitchFamily="34" charset="0"/>
              </a:rPr>
              <a:t> ch</a:t>
            </a:r>
            <a:r>
              <a:rPr lang="en-US" altLang="en-NL" sz="2800">
                <a:solidFill>
                  <a:srgbClr val="000000"/>
                </a:solidFill>
                <a:latin typeface="Arial" panose="020B0604020202020204" pitchFamily="34" charset="0"/>
              </a:rPr>
              <a:t>oice/group six subject</a:t>
            </a:r>
            <a:endParaRPr lang="en-GB" altLang="en-NL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17">
            <a:extLst>
              <a:ext uri="{FF2B5EF4-FFF2-40B4-BE49-F238E27FC236}">
                <a16:creationId xmlns:a16="http://schemas.microsoft.com/office/drawing/2014/main" id="{D0718BA0-8885-53F2-180A-D2C4BDC3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600200"/>
            <a:ext cx="5141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NL" sz="36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NL" sz="3600" b="1">
                <a:solidFill>
                  <a:srgbClr val="009051"/>
                </a:solidFill>
                <a:latin typeface="Arial" panose="020B0604020202020204" pitchFamily="34" charset="0"/>
              </a:rPr>
              <a:t>The six academic subjects</a:t>
            </a:r>
          </a:p>
          <a:p>
            <a:pPr eaLnBrk="1" hangingPunct="1"/>
            <a:endParaRPr lang="en-GB" altLang="en-NL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156A407D-9889-DAC9-B227-1FE1BE4AA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19238"/>
            <a:ext cx="51530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NL" sz="2600" b="1">
                <a:solidFill>
                  <a:srgbClr val="009051"/>
                </a:solidFill>
                <a:latin typeface="Arial" panose="020B0604020202020204" pitchFamily="34" charset="0"/>
              </a:rPr>
              <a:t>Group 1: Studies in Language and Literature (Language A) 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27398B7A-ACEE-F1D5-1D2B-97F4AA8A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75676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en-NL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Dutch A  - Language and Literature course SL/HL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English A - Language and Literature course SL/HL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School supported self-taught language- Literature course- at SL only</a:t>
            </a:r>
          </a:p>
          <a:p>
            <a:pPr eaLnBrk="1" hangingPunct="1"/>
            <a:endParaRPr lang="nl-NL" altLang="en-NL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Box 1">
            <a:extLst>
              <a:ext uri="{FF2B5EF4-FFF2-40B4-BE49-F238E27FC236}">
                <a16:creationId xmlns:a16="http://schemas.microsoft.com/office/drawing/2014/main" id="{BAEC3A4F-B74C-2435-3989-5AB56945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9467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NL" altLang="en-NL"/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77951A1B-CF87-EED9-7C85-B46B68FC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NL" sz="2600" b="1">
                <a:solidFill>
                  <a:srgbClr val="009051"/>
                </a:solidFill>
                <a:latin typeface="Arial" panose="020B0604020202020204" pitchFamily="34" charset="0"/>
              </a:rPr>
              <a:t>Group 2: Language acquisition (Language B) </a:t>
            </a:r>
          </a:p>
          <a:p>
            <a:pPr eaLnBrk="1" hangingPunct="1"/>
            <a:endParaRPr lang="en-GB" altLang="en-NL" sz="32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671BADC0-7BC9-FABD-363C-CDDF62AF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77152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en-NL" sz="3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Dutch  B          SL/HL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French </a:t>
            </a:r>
            <a:r>
              <a:rPr lang="nl-NL" altLang="en-NL" sz="3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nl-NL" altLang="en-NL" sz="320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SL/HL </a:t>
            </a:r>
            <a:r>
              <a:rPr lang="nl-NL" altLang="en-NL" sz="1600">
                <a:solidFill>
                  <a:srgbClr val="000000"/>
                </a:solidFill>
                <a:latin typeface="Arial" panose="020B0604020202020204" pitchFamily="34" charset="0"/>
              </a:rPr>
              <a:t>if sufficient number of students choose it</a:t>
            </a:r>
          </a:p>
          <a:p>
            <a:pPr eaLnBrk="1" hangingPunct="1"/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Dutch ab initio SL</a:t>
            </a:r>
          </a:p>
          <a:p>
            <a:pPr eaLnBrk="1" hangingPunct="1"/>
            <a:endParaRPr lang="nl-NL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nl-NL" altLang="en-NL" sz="2400">
                <a:solidFill>
                  <a:srgbClr val="000000"/>
                </a:solidFill>
                <a:latin typeface="Arial" panose="020B0604020202020204" pitchFamily="34" charset="0"/>
              </a:rPr>
              <a:t>Spanish HL/SL </a:t>
            </a:r>
            <a:r>
              <a:rPr lang="nl-NL" altLang="en-NL" sz="1600">
                <a:solidFill>
                  <a:srgbClr val="000000"/>
                </a:solidFill>
                <a:latin typeface="Arial" panose="020B0604020202020204" pitchFamily="34" charset="0"/>
              </a:rPr>
              <a:t>if sufficient number of students choose it</a:t>
            </a:r>
          </a:p>
          <a:p>
            <a:pPr eaLnBrk="1" hangingPunct="1"/>
            <a:endParaRPr lang="nl-NL" altLang="en-NL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27ADEA9-4D8B-94B6-1CDD-0D1235382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764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History SL/HL</a:t>
            </a: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Business and Management SL/HL</a:t>
            </a: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Economics SL/HL</a:t>
            </a: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Environmental systems and societies </a:t>
            </a:r>
          </a:p>
          <a:p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SL only (interdisciplinary subject)</a:t>
            </a: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Global Politics </a:t>
            </a: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NL" sz="3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NL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30CD1C-96F3-2E02-B295-2E05D61A1BED}"/>
              </a:ext>
            </a:extLst>
          </p:cNvPr>
          <p:cNvSpPr txBox="1">
            <a:spLocks noChangeArrowheads="1"/>
          </p:cNvSpPr>
          <p:nvPr/>
        </p:nvSpPr>
        <p:spPr>
          <a:xfrm>
            <a:off x="1908175" y="5715000"/>
            <a:ext cx="8229600" cy="406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61500368-C418-F852-1441-2E14405E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6248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600" b="1">
                <a:solidFill>
                  <a:srgbClr val="009051"/>
                </a:solidFill>
                <a:latin typeface="Arial" panose="020B0604020202020204" pitchFamily="34" charset="0"/>
              </a:rPr>
              <a:t>Group 3: Individuals and society</a:t>
            </a:r>
          </a:p>
          <a:p>
            <a:pPr eaLnBrk="1" hangingPunct="1"/>
            <a:endParaRPr lang="en-GB" altLang="en-NL" sz="26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NL" sz="26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NL" sz="36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id="{91712EC4-13E2-DBF5-1785-CD36CD0F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60575"/>
            <a:ext cx="7796213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Physics SL/HL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Chemistry SL/HL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Biology SL/HL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Environmental systems and societies SL only (interdisciplinary subject)</a:t>
            </a:r>
          </a:p>
          <a:p>
            <a:pPr eaLnBrk="1" hangingPunct="1"/>
            <a:endParaRPr lang="en-US" altLang="en-NL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 sz="2400">
                <a:solidFill>
                  <a:srgbClr val="000000"/>
                </a:solidFill>
                <a:latin typeface="Arial" panose="020B0604020202020204" pitchFamily="34" charset="0"/>
              </a:rPr>
              <a:t>Design technology</a:t>
            </a:r>
          </a:p>
          <a:p>
            <a:pPr eaLnBrk="1" hangingPunct="1"/>
            <a:endParaRPr lang="en-US" altLang="en-NL" sz="24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NL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N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B08A1622-6F2A-2786-2579-126A3013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540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L" sz="2600" b="1">
                <a:solidFill>
                  <a:srgbClr val="009051"/>
                </a:solidFill>
                <a:latin typeface="Arial" panose="020B0604020202020204" pitchFamily="34" charset="0"/>
              </a:rPr>
              <a:t>Group 4: Experimental Sciences</a:t>
            </a:r>
          </a:p>
          <a:p>
            <a:pPr eaLnBrk="1" hangingPunct="1"/>
            <a:endParaRPr lang="en-GB" altLang="en-NL" sz="2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18820</TotalTime>
  <Words>926</Words>
  <Application>Microsoft Macintosh PowerPoint</Application>
  <PresentationFormat>On-screen Show (4:3)</PresentationFormat>
  <Paragraphs>207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</vt:lpstr>
      <vt:lpstr>ＭＳ Ｐゴシック</vt:lpstr>
      <vt:lpstr>Arial</vt:lpstr>
      <vt:lpstr>Times</vt:lpstr>
      <vt:lpstr>Zapf Dingbats</vt:lpstr>
      <vt:lpstr>Courier New</vt:lpstr>
      <vt:lpstr>Andy</vt:lpstr>
      <vt:lpstr>Cambria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kostis</dc:creator>
  <cp:lastModifiedBy>Abmi Handayani</cp:lastModifiedBy>
  <cp:revision>123</cp:revision>
  <dcterms:created xsi:type="dcterms:W3CDTF">2012-11-05T09:19:36Z</dcterms:created>
  <dcterms:modified xsi:type="dcterms:W3CDTF">2024-12-20T10:46:01Z</dcterms:modified>
</cp:coreProperties>
</file>